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44" r:id="rId2"/>
    <p:sldMasterId id="2147483756" r:id="rId3"/>
  </p:sldMasterIdLst>
  <p:notesMasterIdLst>
    <p:notesMasterId r:id="rId24"/>
  </p:notesMasterIdLst>
  <p:sldIdLst>
    <p:sldId id="299" r:id="rId4"/>
    <p:sldId id="302" r:id="rId5"/>
    <p:sldId id="277" r:id="rId6"/>
    <p:sldId id="276" r:id="rId7"/>
    <p:sldId id="279" r:id="rId8"/>
    <p:sldId id="287" r:id="rId9"/>
    <p:sldId id="283" r:id="rId10"/>
    <p:sldId id="297" r:id="rId11"/>
    <p:sldId id="280" r:id="rId12"/>
    <p:sldId id="298" r:id="rId13"/>
    <p:sldId id="295" r:id="rId14"/>
    <p:sldId id="278" r:id="rId15"/>
    <p:sldId id="284" r:id="rId16"/>
    <p:sldId id="288" r:id="rId17"/>
    <p:sldId id="285" r:id="rId18"/>
    <p:sldId id="289" r:id="rId19"/>
    <p:sldId id="290" r:id="rId20"/>
    <p:sldId id="291" r:id="rId21"/>
    <p:sldId id="281" r:id="rId22"/>
    <p:sldId id="301" r:id="rId23"/>
  </p:sldIdLst>
  <p:sldSz cx="9144000" cy="6858000" type="screen4x3"/>
  <p:notesSz cx="6858000" cy="9144000"/>
  <p:embeddedFontLst>
    <p:embeddedFont>
      <p:font typeface="Franklin Gothic Book" pitchFamily="34" charset="0"/>
      <p:regular r:id="rId25"/>
      <p:italic r:id="rId26"/>
    </p:embeddedFont>
    <p:embeddedFont>
      <p:font typeface="Trebuchet MS" pitchFamily="34" charset="0"/>
      <p:regular r:id="rId27"/>
      <p:bold r:id="rId28"/>
      <p:italic r:id="rId29"/>
      <p:boldItalic r:id="rId30"/>
    </p:embeddedFont>
    <p:embeddedFont>
      <p:font typeface="Georgia" pitchFamily="18" charset="0"/>
      <p:regular r:id="rId31"/>
      <p:bold r:id="rId32"/>
      <p:italic r:id="rId33"/>
      <p:boldItalic r:id="rId34"/>
    </p:embeddedFont>
    <p:embeddedFont>
      <p:font typeface="Perpetua" pitchFamily="18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  <p:embeddedFont>
      <p:font typeface="Verdana" pitchFamily="34" charset="0"/>
      <p:regular r:id="rId40"/>
      <p:bold r:id="rId41"/>
      <p:italic r:id="rId42"/>
      <p:boldItalic r:id="rId43"/>
    </p:embeddedFont>
    <p:embeddedFont>
      <p:font typeface="NikoshBAN" pitchFamily="2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0.wav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0.wav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0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audio" Target="../media/audio6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70.wav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4" y="54598"/>
            <a:ext cx="9144000" cy="67817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2514600" y="2515850"/>
            <a:ext cx="6172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77744" y="1447800"/>
            <a:ext cx="6933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Friends  =  {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ফাহিম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71600" y="1447800"/>
            <a:ext cx="68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Friends  = 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ফাহিম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371600" y="1447800"/>
            <a:ext cx="6832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Friends  =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ফাহিম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72492" y="1447800"/>
            <a:ext cx="6933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Friends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ফাহিম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65029" y="1447800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04800" y="21336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MY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04800" y="2590800"/>
            <a:ext cx="2571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MY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28600" y="3284539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দ্বিতীয় বন্ধনী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MY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23850" y="3860800"/>
            <a:ext cx="3597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দ্বিতীয় বন্ধনীর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23850" y="4437063"/>
            <a:ext cx="3494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Flowchart: Merge 64"/>
          <p:cNvSpPr/>
          <p:nvPr/>
        </p:nvSpPr>
        <p:spPr>
          <a:xfrm>
            <a:off x="609600" y="3068639"/>
            <a:ext cx="577850" cy="207962"/>
          </a:xfrm>
          <a:prstGeom prst="flowChartMer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Flowchart: Merge 65"/>
          <p:cNvSpPr/>
          <p:nvPr/>
        </p:nvSpPr>
        <p:spPr>
          <a:xfrm>
            <a:off x="533400" y="2492375"/>
            <a:ext cx="654050" cy="174625"/>
          </a:xfrm>
          <a:prstGeom prst="flowChartMer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Flowchart: Merge 66"/>
          <p:cNvSpPr/>
          <p:nvPr/>
        </p:nvSpPr>
        <p:spPr>
          <a:xfrm>
            <a:off x="468313" y="4221163"/>
            <a:ext cx="719137" cy="287337"/>
          </a:xfrm>
          <a:prstGeom prst="flowChartMer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Flowchart: Merge 68"/>
          <p:cNvSpPr/>
          <p:nvPr/>
        </p:nvSpPr>
        <p:spPr>
          <a:xfrm>
            <a:off x="609600" y="3644901"/>
            <a:ext cx="577850" cy="165100"/>
          </a:xfrm>
          <a:prstGeom prst="flowChartMer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6900" y="5084763"/>
            <a:ext cx="411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NikoshBAN" pitchFamily="2" charset="0"/>
                <a:cs typeface="NikoshBAN" pitchFamily="2" charset="0"/>
              </a:rPr>
              <a:t>এটিকে </a:t>
            </a:r>
            <a:r>
              <a:rPr lang="en-US" sz="2400" b="1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তে সেট প্রকাশ বলে</a:t>
            </a:r>
            <a:endParaRPr lang="en-MY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nt Arrow 22"/>
          <p:cNvSpPr/>
          <p:nvPr/>
        </p:nvSpPr>
        <p:spPr>
          <a:xfrm rot="10800000" flipH="1">
            <a:off x="179388" y="4724400"/>
            <a:ext cx="431800" cy="649288"/>
          </a:xfrm>
          <a:prstGeom prst="ben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6900" y="5775325"/>
            <a:ext cx="386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MY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179388" y="5414963"/>
            <a:ext cx="431800" cy="649287"/>
          </a:xfrm>
          <a:prstGeom prst="ben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6463" y="234950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j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6463" y="3141663"/>
            <a:ext cx="34655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7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5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36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19 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16463" y="4149725"/>
            <a:ext cx="3362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5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7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19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36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en-MY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92725" y="5732463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ফাহিমের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বন্ধু</a:t>
            </a:r>
            <a:endParaRPr lang="en-MY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716463" y="3789363"/>
            <a:ext cx="611187" cy="3603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56100" y="6021388"/>
            <a:ext cx="792163" cy="1587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648200" y="2362200"/>
            <a:ext cx="3600450" cy="2665413"/>
          </a:xfrm>
          <a:prstGeom prst="roundRect">
            <a:avLst>
              <a:gd name="adj" fmla="val 8383"/>
            </a:avLst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066800" y="381000"/>
            <a:ext cx="7010400" cy="563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সেট লেখার পদ্ধতি ও উপাদান/সদস্য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40" grpId="0"/>
      <p:bldP spid="41" grpId="0"/>
      <p:bldP spid="46" grpId="0"/>
      <p:bldP spid="47" grpId="0"/>
      <p:bldP spid="48" grpId="0"/>
      <p:bldP spid="49" grpId="0"/>
      <p:bldP spid="50" grpId="0"/>
      <p:bldP spid="63" grpId="0"/>
      <p:bldP spid="65" grpId="0" animBg="1"/>
      <p:bldP spid="66" grpId="0" animBg="1"/>
      <p:bldP spid="67" grpId="0" animBg="1"/>
      <p:bldP spid="69" grpId="0" animBg="1"/>
      <p:bldP spid="21" grpId="0"/>
      <p:bldP spid="25" grpId="0"/>
      <p:bldP spid="28" grpId="0"/>
      <p:bldP spid="29" grpId="0"/>
      <p:bldP spid="30" grpId="0"/>
      <p:bldP spid="31" grpId="0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565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757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সীম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800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j\Desktop\image_61_5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838200"/>
            <a:ext cx="5486400" cy="39901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876800"/>
            <a:ext cx="541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সেটটিকে কী সেট বলা যেতে পারে?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2" y="5429309"/>
            <a:ext cx="1884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5429309"/>
            <a:ext cx="21128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1" descr="C:\Documents and Settings\uj\Desktop\nayeemewudhkblog_1221421182_1-refl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55518"/>
            <a:ext cx="6463408" cy="3927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1369483"/>
      </p:ext>
    </p:extLst>
  </p:cSld>
  <p:clrMapOvr>
    <a:masterClrMapping/>
  </p:clrMapOvr>
  <p:transition spd="slow">
    <p:wheel spokes="1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93956"/>
            <a:ext cx="8382000" cy="13586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কোনটি অসীম ও কোনটি সসীম সেট?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05000"/>
            <a:ext cx="7848600" cy="4343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A = { a, b, c }</a:t>
            </a: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B = { 1, 2, 3, 4, . , . , . , }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772400" cy="4247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{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1,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2, 3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},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{ 2, 4, 5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 = {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1, 2, 3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}⋃{ 2, 4, 5 }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{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1, 2, 3, 4,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5}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ii)  A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⋂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= {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1, 2, 3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 ⋂ { 2, 4, 5 }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=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3886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সেটের সংযোগ ও ছেদ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aser.wav"/>
          </p:stSnd>
        </p:sndAc>
      </p:transition>
    </mc:Choice>
    <mc:Fallback xmlns="">
      <p:transition spd="slow">
        <p:split orient="vert"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079" y="408704"/>
            <a:ext cx="8327921" cy="13438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57400"/>
            <a:ext cx="8001000" cy="419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সকল শিক্ষার্থী ৫ টি গ্রুপে বসে প্রত্যেক গ্রুপ নিচের প্রশ্ন গুলোর উত্তর লিখবে।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A = { 1, 2, 3 }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B = { 2, 4, 5 } 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C = { 4, 6, 7 }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হলে ,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 A ⋃ B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ii) A ⋂ C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এর মান নির্ণয়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36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দুইটি সসীম ও দুইটি অসীম সেট লিখ ।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		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064909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1835" y="1600200"/>
            <a:ext cx="8194965" cy="47382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সেট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কাকে বলে?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A = { 1, 2, 3 }  ,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B = { 2, 4, 5 }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C={4, 6, 7}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কয়েকটি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সেট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উপরের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সেট গুলি কোন পদ্ধতিতে লিখা?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A⋃B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মান কত হবে?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 ⋂ B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 কত হবে?</a:t>
            </a:r>
          </a:p>
          <a:p>
            <a:pPr marL="265176" lvl="0" indent="-265176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৫।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D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={2, 4, 6,-------- }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কোন প্রকারের সেট?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366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= { -1, 0, 2, 3 }, B = { -3, 3, 4, 5 }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A⋃B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⋂ B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নির্ণয় কর।</a:t>
            </a: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U = { 1, 2, 3, 4, 5, 6 },</a:t>
            </a:r>
          </a:p>
          <a:p>
            <a:pPr algn="just">
              <a:buNone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A = {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1, 2, 3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},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= { 2, 4, 5 } </a:t>
            </a:r>
          </a:p>
          <a:p>
            <a:pPr algn="just">
              <a:buNone/>
            </a:pP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4, 6, 7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হলে প্রমা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 যে ,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(A ⋃ B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⋂ C=(A⋂B)⋃(B⋂C)</a:t>
            </a:r>
          </a:p>
          <a:p>
            <a:pPr marL="514350" indent="-514350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শেখায়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00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23446" y="0"/>
            <a:ext cx="9144000" cy="6858000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endParaRPr lang="bn-BD" sz="128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7" y="816768"/>
            <a:ext cx="7467600" cy="5203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695371"/>
            <a:ext cx="3048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9600" kern="0" dirty="0">
                <a:solidFill>
                  <a:srgbClr val="FFFF00"/>
                </a:solidFill>
                <a:latin typeface="Calibri"/>
              </a:rPr>
              <a:t>END</a:t>
            </a:r>
            <a:endParaRPr lang="bn-BD" sz="9600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16767"/>
            <a:ext cx="7467600" cy="520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019799"/>
            <a:ext cx="4191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5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5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800600"/>
            <a:ext cx="1524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209800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3429000" y="1524000"/>
            <a:ext cx="2438400" cy="2438400"/>
            <a:chOff x="3429000" y="1371600"/>
            <a:chExt cx="2438400" cy="243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371600"/>
              <a:ext cx="2438400" cy="24384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86200" y="1828800"/>
              <a:ext cx="1371600" cy="374073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8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375030" cy="289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67" y="1371600"/>
            <a:ext cx="2028825" cy="224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962400"/>
            <a:ext cx="1371599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412" y="3972580"/>
            <a:ext cx="2001116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জামা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819400"/>
            <a:ext cx="21336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028700"/>
            <a:ext cx="388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80" y="381000"/>
            <a:ext cx="14546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২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305800" cy="4714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সেটের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জ্ঞা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 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সসীম সেট ও অসীম সেট কী তা বলতে 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সংযোগ সেট ও ছেদ সেটের ব্যাখ্যা দিতে 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সংক্রান্ত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সমস্যা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সমাধান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9" y="1600200"/>
            <a:ext cx="2359101" cy="1769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1371600" cy="908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1804988" cy="144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4191000"/>
            <a:ext cx="1866899" cy="178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88" y="2514600"/>
            <a:ext cx="2182819" cy="1637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0" y="3962400"/>
            <a:ext cx="2345410" cy="2345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95" y="1828800"/>
            <a:ext cx="2195409" cy="2195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3260" r="7455" b="14986"/>
          <a:stretch/>
        </p:blipFill>
        <p:spPr>
          <a:xfrm>
            <a:off x="6096000" y="762000"/>
            <a:ext cx="1870364" cy="97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195388" y="6149713"/>
            <a:ext cx="1401306" cy="46166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998" y="6146466"/>
            <a:ext cx="1637103" cy="46166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পিরিজের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017" y="6149714"/>
            <a:ext cx="1648691" cy="46166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কাপের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2118 -0.2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55989 0.4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3" y="20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527 L 0.31007 -0.0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4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33194 -0.030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-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1874 L 0.61805 0.003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1111 L 0.30417 0.0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906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পাশের ছবি থেকে কিছু শব্দ লিখতে পারি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5410200" cy="4678363"/>
          </a:xfrm>
        </p:spPr>
        <p:txBody>
          <a:bodyPr>
            <a:normAutofit/>
          </a:bodyPr>
          <a:lstStyle/>
          <a:p>
            <a:endParaRPr lang="bn-BD" sz="24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সদৃশতা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 একই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</a:p>
          <a:p>
            <a:pPr>
              <a:buNone/>
            </a:pPr>
            <a:endParaRPr lang="bn-BD" sz="3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একত্রে /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সমাবেশ/ সংগ্রহ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 জগতের বস্তু</a:t>
            </a:r>
          </a:p>
          <a:p>
            <a:pPr>
              <a:buNone/>
            </a:pPr>
            <a:endParaRPr lang="bn-BD" sz="3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নির্দিষ্ট সংখ্যক বস্তু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295400"/>
            <a:ext cx="3733800" cy="448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3581400"/>
            <a:ext cx="2438400" cy="369332"/>
          </a:xfrm>
          <a:prstGeom prst="rect">
            <a:avLst/>
          </a:prstGeom>
          <a:solidFill>
            <a:srgbClr val="6ECBE8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টিফন বক্স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 xmlns="">
      <p:transition spd="slow">
        <p:split orient="vert"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82469"/>
            <a:ext cx="2743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টের সংজ্ঞা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00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2105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সু-সংজ্ঞায়িত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সমাবেশ বা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27692"/>
      </p:ext>
    </p:extLst>
  </p:cSld>
  <p:clrMapOvr>
    <a:masterClrMapping/>
  </p:clrMapOvr>
  <p:transition spd="slow">
    <p:cover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1268</TotalTime>
  <Words>725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Franklin Gothic Book</vt:lpstr>
      <vt:lpstr>Trebuchet MS</vt:lpstr>
      <vt:lpstr>Georgia</vt:lpstr>
      <vt:lpstr>Perpetua</vt:lpstr>
      <vt:lpstr>Vrinda</vt:lpstr>
      <vt:lpstr>Wingdings</vt:lpstr>
      <vt:lpstr>Wingdings 2</vt:lpstr>
      <vt:lpstr>Verdana</vt:lpstr>
      <vt:lpstr>NikoshBAN</vt:lpstr>
      <vt:lpstr>Calibri</vt:lpstr>
      <vt:lpstr>Aspect</vt:lpstr>
      <vt:lpstr>Equity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পাশের ছবি থেকে কিছু শব্দ লিখতে পারি: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250</cp:revision>
  <dcterms:created xsi:type="dcterms:W3CDTF">2006-08-16T00:00:00Z</dcterms:created>
  <dcterms:modified xsi:type="dcterms:W3CDTF">2016-12-24T14:28:32Z</dcterms:modified>
</cp:coreProperties>
</file>